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sldIdLst>
    <p:sldId id="256" r:id="rId3"/>
    <p:sldId id="257" r:id="rId4"/>
    <p:sldId id="258" r:id="rId5"/>
    <p:sldId id="266" r:id="rId6"/>
    <p:sldId id="259" r:id="rId7"/>
    <p:sldId id="267" r:id="rId8"/>
    <p:sldId id="268" r:id="rId9"/>
    <p:sldId id="269" r:id="rId10"/>
    <p:sldId id="270" r:id="rId11"/>
    <p:sldId id="271" r:id="rId12"/>
    <p:sldId id="272" r:id="rId13"/>
    <p:sldId id="276" r:id="rId14"/>
    <p:sldId id="273" r:id="rId15"/>
    <p:sldId id="264" r:id="rId16"/>
    <p:sldId id="274" r:id="rId17"/>
    <p:sldId id="277" r:id="rId18"/>
    <p:sldId id="278" r:id="rId19"/>
    <p:sldId id="279" r:id="rId20"/>
    <p:sldId id="280" r:id="rId21"/>
    <p:sldId id="281" r:id="rId22"/>
    <p:sldId id="265" r:id="rId23"/>
    <p:sldId id="275" r:id="rId24"/>
    <p:sldId id="282" r:id="rId25"/>
    <p:sldId id="283" r:id="rId26"/>
    <p:sldId id="288" r:id="rId27"/>
    <p:sldId id="287" r:id="rId28"/>
    <p:sldId id="286" r:id="rId29"/>
    <p:sldId id="284" r:id="rId30"/>
    <p:sldId id="285" r:id="rId31"/>
    <p:sldId id="290" r:id="rId32"/>
    <p:sldId id="291" r:id="rId33"/>
    <p:sldId id="293" r:id="rId34"/>
    <p:sldId id="294" r:id="rId35"/>
    <p:sldId id="289" r:id="rId36"/>
    <p:sldId id="296" r:id="rId37"/>
    <p:sldId id="297" r:id="rId38"/>
    <p:sldId id="298" r:id="rId39"/>
    <p:sldId id="299" r:id="rId40"/>
    <p:sldId id="301" r:id="rId41"/>
    <p:sldId id="302" r:id="rId42"/>
    <p:sldId id="303" r:id="rId43"/>
    <p:sldId id="304" r:id="rId44"/>
    <p:sldId id="300" r:id="rId45"/>
    <p:sldId id="292" r:id="rId46"/>
    <p:sldId id="307" r:id="rId47"/>
    <p:sldId id="308" r:id="rId48"/>
    <p:sldId id="309" r:id="rId49"/>
    <p:sldId id="310" r:id="rId50"/>
    <p:sldId id="305" r:id="rId51"/>
    <p:sldId id="313" r:id="rId52"/>
    <p:sldId id="306" r:id="rId53"/>
    <p:sldId id="317" r:id="rId54"/>
    <p:sldId id="314" r:id="rId55"/>
    <p:sldId id="315" r:id="rId56"/>
    <p:sldId id="316" r:id="rId57"/>
    <p:sldId id="311" r:id="rId58"/>
    <p:sldId id="312" r:id="rId59"/>
    <p:sldId id="320" r:id="rId60"/>
    <p:sldId id="321" r:id="rId61"/>
    <p:sldId id="323" r:id="rId62"/>
    <p:sldId id="322" r:id="rId63"/>
    <p:sldId id="318" r:id="rId64"/>
    <p:sldId id="319" r:id="rId65"/>
    <p:sldId id="326" r:id="rId66"/>
    <p:sldId id="327" r:id="rId67"/>
    <p:sldId id="328" r:id="rId68"/>
    <p:sldId id="329" r:id="rId69"/>
    <p:sldId id="324" r:id="rId70"/>
    <p:sldId id="330" r:id="rId71"/>
    <p:sldId id="331" r:id="rId72"/>
    <p:sldId id="263" r:id="rId73"/>
  </p:sldIdLst>
  <p:sldSz cx="12192000" cy="6858000"/>
  <p:notesSz cx="5143500" cy="9144000"/>
  <p:embeddedFontLst>
    <p:embeddedFont>
      <p:font typeface="HarmonyOS Sans SC Black" panose="02010600030101010101" charset="-122"/>
      <p:bold r:id="rId74"/>
    </p:embeddedFont>
    <p:embeddedFont>
      <p:font typeface="HarmonyOS Sans SC Medium" panose="02010600030101010101" charset="-122"/>
      <p:regular r:id="rId75"/>
    </p:embeddedFont>
    <p:embeddedFont>
      <p:font typeface="Cambria Math" panose="02040503050406030204" pitchFamily="18" charset="0"/>
      <p:regular r:id="rId76"/>
    </p:embeddedFont>
    <p:embeddedFont>
      <p:font typeface="微软雅黑" panose="020B0503020204020204" pitchFamily="34" charset="-122"/>
      <p:regular r:id="rId77"/>
      <p:bold r:id="rId78"/>
    </p:embeddedFont>
  </p:embeddedFontLst>
  <p:custDataLst>
    <p:tags r:id="rId7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9B8"/>
    <a:srgbClr val="3D1C49"/>
    <a:srgbClr val="D6B5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02" d="100"/>
          <a:sy n="102" d="100"/>
        </p:scale>
        <p:origin x="1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3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929323" y="4415886"/>
            <a:ext cx="9650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2024.09.10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pic>
        <p:nvPicPr>
          <p:cNvPr id="9104" name="image 1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9211310" y="-534670"/>
            <a:ext cx="3111500" cy="5907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ACBA60-1B91-FFFB-AA69-3C09E475F244}"/>
              </a:ext>
            </a:extLst>
          </p:cNvPr>
          <p:cNvSpPr txBox="1"/>
          <p:nvPr/>
        </p:nvSpPr>
        <p:spPr>
          <a:xfrm>
            <a:off x="718019" y="1426451"/>
            <a:ext cx="510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模式识别串讲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912C96-D2B5-85FD-1FD1-37DF20AD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44" y="196381"/>
            <a:ext cx="8124807" cy="6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82AA7-59A7-9296-1CE2-0DD3CF46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363"/>
            <a:ext cx="12192000" cy="18838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0ED6B-CA7C-68A8-CABF-4853DCA5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1709"/>
            <a:ext cx="12192000" cy="3398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C3FF4E-DCD3-4455-FBA5-E363295623D1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309634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148827-AFF2-3DEA-D2AE-41CEC68D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429000"/>
            <a:ext cx="9717929" cy="1298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2C891F-6A60-570E-62BD-EF72FBCA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4797042"/>
            <a:ext cx="9503137" cy="1827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99882E-CC3D-F3FC-5B0D-0AAA79459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233107"/>
            <a:ext cx="9908173" cy="12385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D087A-E341-061F-BAD4-4E4AC67AA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59" y="1416866"/>
            <a:ext cx="3346406" cy="20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3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97D9F2-ADCD-2D33-A5D6-9F281DC6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55" y="1691198"/>
            <a:ext cx="5353050" cy="2714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1B0290-3BB0-EF19-7E0D-81FFDFE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2"/>
          <a:stretch/>
        </p:blipFill>
        <p:spPr>
          <a:xfrm>
            <a:off x="457169" y="1691198"/>
            <a:ext cx="4550552" cy="2653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EFB41E-5185-1F06-27C4-5CB349A65F7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7ADA4B-6EDE-DA8F-7ED6-48BC394FFA14}"/>
              </a:ext>
            </a:extLst>
          </p:cNvPr>
          <p:cNvSpPr txBox="1"/>
          <p:nvPr/>
        </p:nvSpPr>
        <p:spPr>
          <a:xfrm>
            <a:off x="7910288" y="4675671"/>
            <a:ext cx="214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9B49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D24CB1-D93E-EA99-A03A-8331090449A9}"/>
              </a:ext>
            </a:extLst>
          </p:cNvPr>
          <p:cNvSpPr txBox="1"/>
          <p:nvPr/>
        </p:nvSpPr>
        <p:spPr>
          <a:xfrm>
            <a:off x="1465507" y="4675671"/>
            <a:ext cx="214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9B49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线性可分</a:t>
            </a:r>
          </a:p>
        </p:txBody>
      </p:sp>
    </p:spTree>
    <p:extLst>
      <p:ext uri="{BB962C8B-B14F-4D97-AF65-F5344CB8AC3E}">
        <p14:creationId xmlns:p14="http://schemas.microsoft.com/office/powerpoint/2010/main" val="375027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36413" y="3543371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线性回归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#02</a:t>
            </a:r>
          </a:p>
        </p:txBody>
      </p:sp>
    </p:spTree>
    <p:extLst>
      <p:ext uri="{BB962C8B-B14F-4D97-AF65-F5344CB8AC3E}">
        <p14:creationId xmlns:p14="http://schemas.microsoft.com/office/powerpoint/2010/main" val="209546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BB671-6B08-C1AE-851D-3BFC3E4D238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8BB73-1189-E9E3-6CFB-613B93B3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2" y="1128605"/>
            <a:ext cx="11377836" cy="5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0A3D4C-C93F-16D6-E6F9-E7138318422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91AD88-EE7E-9BE6-F457-84B201AB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6" y="1367796"/>
            <a:ext cx="90868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E01E6-E8E0-11D1-661F-34196976CF3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15CFE6-91CC-DD4E-B5A0-437C4516C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45" y="1525151"/>
            <a:ext cx="83534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23A79D-C783-AF6B-1033-1548F41B794C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1C935E-E434-A9EE-F184-3152D69AA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37" y="1366355"/>
            <a:ext cx="7594126" cy="48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2A8C18-6B75-987C-F0A5-6A44E0C4EB5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C448A2B-0367-B5F9-907C-66C21E1F4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1011168"/>
            <a:ext cx="5316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RMS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A5E66-F3C3-C475-418C-F9BAF3B5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2" y="1708981"/>
            <a:ext cx="10782556" cy="1180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F2BA61-0131-F8A1-08FF-8AB20D27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09" y="3121283"/>
            <a:ext cx="4205894" cy="33719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4050AC-36BE-8EDC-9A20-A0E80EB0F036}"/>
              </a:ext>
            </a:extLst>
          </p:cNvPr>
          <p:cNvSpPr txBox="1"/>
          <p:nvPr/>
        </p:nvSpPr>
        <p:spPr>
          <a:xfrm>
            <a:off x="345650" y="3383511"/>
            <a:ext cx="609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</a:rPr>
              <a:t>Momentum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C14552-44C0-DB80-0CC3-D0CDA7D98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97" y="4429881"/>
            <a:ext cx="58578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3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806421" y="1008227"/>
            <a:ext cx="115416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感知器</a:t>
            </a:r>
          </a:p>
        </p:txBody>
      </p:sp>
      <p:sp>
        <p:nvSpPr>
          <p:cNvPr id="68" name="文本框 67"/>
          <p:cNvSpPr txBox="1"/>
          <p:nvPr>
            <p:custDataLst>
              <p:tags r:id="rId2"/>
            </p:custDataLst>
          </p:nvPr>
        </p:nvSpPr>
        <p:spPr>
          <a:xfrm>
            <a:off x="4806421" y="2137312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线性回归</a:t>
            </a:r>
          </a:p>
        </p:txBody>
      </p:sp>
      <p:sp>
        <p:nvSpPr>
          <p:cNvPr id="70" name="文本框 69"/>
          <p:cNvSpPr txBox="1"/>
          <p:nvPr>
            <p:custDataLst>
              <p:tags r:id="rId3"/>
            </p:custDataLst>
          </p:nvPr>
        </p:nvSpPr>
        <p:spPr>
          <a:xfrm>
            <a:off x="4806421" y="3266397"/>
            <a:ext cx="294952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rgbClr val="9B49B8"/>
                </a:solidFill>
              </a:rPr>
              <a:t>FISHER</a:t>
            </a:r>
            <a:r>
              <a:rPr lang="zh-CN" altLang="en-US" sz="3000" dirty="0">
                <a:solidFill>
                  <a:srgbClr val="9B49B8"/>
                </a:solidFill>
              </a:rPr>
              <a:t>线性判别</a:t>
            </a:r>
          </a:p>
        </p:txBody>
      </p:sp>
      <p:sp>
        <p:nvSpPr>
          <p:cNvPr id="72" name="文本框 71"/>
          <p:cNvSpPr txBox="1"/>
          <p:nvPr>
            <p:custDataLst>
              <p:tags r:id="rId4"/>
            </p:custDataLst>
          </p:nvPr>
        </p:nvSpPr>
        <p:spPr>
          <a:xfrm>
            <a:off x="4806421" y="4395482"/>
            <a:ext cx="230832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逻辑斯蒂回归</a:t>
            </a:r>
          </a:p>
        </p:txBody>
      </p:sp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3895090" y="978434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#01</a:t>
            </a:r>
          </a:p>
        </p:txBody>
      </p:sp>
      <p:sp>
        <p:nvSpPr>
          <p:cNvPr id="83" name="文本框 82"/>
          <p:cNvSpPr txBox="1"/>
          <p:nvPr>
            <p:custDataLst>
              <p:tags r:id="rId6"/>
            </p:custDataLst>
          </p:nvPr>
        </p:nvSpPr>
        <p:spPr>
          <a:xfrm>
            <a:off x="3895090" y="2107519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#02</a:t>
            </a:r>
          </a:p>
        </p:txBody>
      </p:sp>
      <p:sp>
        <p:nvSpPr>
          <p:cNvPr id="87" name="文本框 86"/>
          <p:cNvSpPr txBox="1"/>
          <p:nvPr>
            <p:custDataLst>
              <p:tags r:id="rId7"/>
            </p:custDataLst>
          </p:nvPr>
        </p:nvSpPr>
        <p:spPr>
          <a:xfrm>
            <a:off x="3895090" y="3236604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#03</a:t>
            </a: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3895090" y="4365689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#04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357363" y="304494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440114" y="274549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/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3270633" y="908263"/>
            <a:ext cx="0" cy="525319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26A233D-8CD3-DEC3-26F9-99EB392742A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806421" y="5519751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线性支撑向量机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805377-E964-669E-54A8-4DFCE5C06FF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895090" y="548995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4F0A09-465F-0D75-B452-6622DE66FCA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033731" y="1008227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对偶支撑向量机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D77C4E-C0CC-BE89-5A61-7CCC46AA415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033731" y="2137312"/>
            <a:ext cx="192360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多分类问题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5CFD6-F158-6CF9-DF30-E11A38F5F61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033731" y="3266397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神经网络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6AB62-99EB-3990-A1EA-703B680B4048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033731" y="4395482"/>
            <a:ext cx="230832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卷积神经网络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45C27D-A213-7956-75AA-A0253DEA276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122400" y="978434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#06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A3DC05-4CAD-5A5B-4661-A4298677E30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122400" y="2107519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1C031B-75FA-154D-6A96-AE991792A21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122400" y="3236604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7F287D-E972-DD6F-726E-3E6CA79D0B0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8122400" y="4365689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#09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50A7D6-A34E-ADC0-F111-72E370E6312F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9033731" y="5519751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聚类分析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AE0E41-6873-B44C-6509-D67B3348F21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122400" y="548995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3A8F04-3A83-E42B-53C8-827977367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6"/>
          <a:stretch/>
        </p:blipFill>
        <p:spPr>
          <a:xfrm>
            <a:off x="2002617" y="1368531"/>
            <a:ext cx="8786076" cy="46394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50AC05-1532-463C-F8E5-DB270844D0D6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202537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7D8D7F-7B5E-6944-8E71-6FCA08D4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54" y="1040780"/>
            <a:ext cx="7332762" cy="5185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489AC9-3745-833C-41F9-A9430FA09D4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167469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097056" y="3543371"/>
            <a:ext cx="393056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FISHER</a:t>
            </a:r>
            <a:r>
              <a:rPr lang="zh-CN" altLang="en-US" sz="4000" dirty="0">
                <a:solidFill>
                  <a:srgbClr val="9B49B8"/>
                </a:solidFill>
              </a:rPr>
              <a:t>线性判别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#03</a:t>
            </a:r>
          </a:p>
        </p:txBody>
      </p:sp>
    </p:spTree>
    <p:extLst>
      <p:ext uri="{BB962C8B-B14F-4D97-AF65-F5344CB8AC3E}">
        <p14:creationId xmlns:p14="http://schemas.microsoft.com/office/powerpoint/2010/main" val="34498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0BC6AA-FEE9-BF7D-12C9-6FA6E25E603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FISHER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线性判别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3E9C66-0B5E-EE92-A24C-94F0C34A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0" y="1413669"/>
            <a:ext cx="11163044" cy="48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883632-722D-D6F2-692C-FA5D6FE63CF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FISHER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线性判别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F3393-D8E4-3405-F65C-ABBA13A9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4" y="1152075"/>
            <a:ext cx="11672408" cy="5266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47F257-3CDD-F61F-E185-AD058D03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5" y="998652"/>
            <a:ext cx="5435323" cy="12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6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AA55E0-4105-D815-DE60-C109C84D8282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FISHER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线性判别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BA07A-5F14-1E6A-0743-C12B5610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237"/>
            <a:ext cx="12192000" cy="54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123291-6B59-8306-B177-0CA3EB426952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FISHER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线性判别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80BBD-2207-4FC6-9AC0-FAD4715D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3" y="1162050"/>
            <a:ext cx="7981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23454" y="3543371"/>
            <a:ext cx="307776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逻辑斯蒂回归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#04</a:t>
            </a:r>
          </a:p>
        </p:txBody>
      </p:sp>
    </p:spTree>
    <p:extLst>
      <p:ext uri="{BB962C8B-B14F-4D97-AF65-F5344CB8AC3E}">
        <p14:creationId xmlns:p14="http://schemas.microsoft.com/office/powerpoint/2010/main" val="345274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EFF556-0FE7-4EE5-BC46-9C4D6926445E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5F6ABC-2822-F47B-8D83-9D7AA2E3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0" y="1521955"/>
            <a:ext cx="11418739" cy="5095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5C3849-E48C-F51C-370A-7D7329E2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779" y="1000764"/>
            <a:ext cx="4363153" cy="11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43B781-E367-03A8-DAA2-C054EEBCB9E3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3D5C35-FF69-EC59-B2F7-3835A89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4" y="1286039"/>
            <a:ext cx="10831651" cy="50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292893" y="3543371"/>
            <a:ext cx="153888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感知器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720898" y="283075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058571-549D-0BE5-F9B3-914CE1C320F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164B6-D7EB-A09F-3639-4EE7DB94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06" y="1971899"/>
            <a:ext cx="8774033" cy="30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6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045C29-4A2E-2C5B-D6CC-066C5D878422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CB8FA-E141-8532-90FB-A0285DF8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08" y="1434131"/>
            <a:ext cx="9769965" cy="47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8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EF9F36-E3AB-293F-D41B-6A5FD6B4AEB2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DDE64-33CE-8706-269F-02DCC7E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93" y="1261196"/>
            <a:ext cx="10825514" cy="49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63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33A6AE-602C-F911-01DC-B54A769F62A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逻辑斯蒂回归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25CD6C-BD0C-77AD-7FFA-9F3861E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32"/>
          <a:stretch/>
        </p:blipFill>
        <p:spPr>
          <a:xfrm>
            <a:off x="734921" y="1299508"/>
            <a:ext cx="10722157" cy="4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9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266981" y="3543371"/>
            <a:ext cx="3590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线性支撑向量机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#05</a:t>
            </a:r>
          </a:p>
        </p:txBody>
      </p:sp>
    </p:spTree>
    <p:extLst>
      <p:ext uri="{BB962C8B-B14F-4D97-AF65-F5344CB8AC3E}">
        <p14:creationId xmlns:p14="http://schemas.microsoft.com/office/powerpoint/2010/main" val="3249927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9AE3F2-AF13-6C0F-97BD-2DDF80EB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93" b="896"/>
          <a:stretch/>
        </p:blipFill>
        <p:spPr>
          <a:xfrm>
            <a:off x="507527" y="1343983"/>
            <a:ext cx="11038052" cy="49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9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66CCE-7A10-19E1-E2B9-7255875C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5" y="2465983"/>
            <a:ext cx="10349149" cy="2787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38A613-2EA1-1A22-0AF8-E21389D68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55334"/>
            <a:ext cx="3745262" cy="144703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7601BBE-8E2A-53AA-B98B-490583831FA2}"/>
              </a:ext>
            </a:extLst>
          </p:cNvPr>
          <p:cNvCxnSpPr/>
          <p:nvPr/>
        </p:nvCxnSpPr>
        <p:spPr>
          <a:xfrm flipV="1">
            <a:off x="4252881" y="1816526"/>
            <a:ext cx="1482708" cy="1890169"/>
          </a:xfrm>
          <a:prstGeom prst="line">
            <a:avLst/>
          </a:prstGeom>
          <a:ln w="38100">
            <a:solidFill>
              <a:srgbClr val="9B4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54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716009-A6FE-B854-20FE-4B2220E07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8" y="1212518"/>
            <a:ext cx="11126223" cy="50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7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0B2AD-D4F5-F5CD-958D-81EEC0D0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6" y="1444571"/>
            <a:ext cx="10265407" cy="43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2239C6-453E-56DF-4E7D-0C545A28E1C8}"/>
              </a:ext>
            </a:extLst>
          </p:cNvPr>
          <p:cNvSpPr/>
          <p:nvPr/>
        </p:nvSpPr>
        <p:spPr>
          <a:xfrm>
            <a:off x="5231717" y="2169151"/>
            <a:ext cx="5658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分类面由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边界上的样本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确定，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其他样本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不起作用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46257-13F5-CEED-1B85-8F2F95CF6ABB}"/>
              </a:ext>
            </a:extLst>
          </p:cNvPr>
          <p:cNvSpPr/>
          <p:nvPr/>
        </p:nvSpPr>
        <p:spPr>
          <a:xfrm>
            <a:off x="5231717" y="3110040"/>
            <a:ext cx="6099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边界上的样本被称为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支撑向量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候选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83A2B4-80F0-7F1B-B6F2-DE82127117D1}"/>
              </a:ext>
            </a:extLst>
          </p:cNvPr>
          <p:cNvSpPr/>
          <p:nvPr/>
        </p:nvSpPr>
        <p:spPr>
          <a:xfrm>
            <a:off x="5026390" y="3791005"/>
            <a:ext cx="6133366" cy="954107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支撑向量机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(SVM)—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 Vector 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借助支撑向量学到间隔最大分类面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AD59BA-A218-C68D-80B0-917064BD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0" t="14508" r="76869" b="34725"/>
          <a:stretch/>
        </p:blipFill>
        <p:spPr>
          <a:xfrm>
            <a:off x="764086" y="1691012"/>
            <a:ext cx="3275557" cy="33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5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C77195-4AC3-147C-1B37-F0FDE4B8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"/>
          <a:stretch/>
        </p:blipFill>
        <p:spPr>
          <a:xfrm>
            <a:off x="563573" y="1037138"/>
            <a:ext cx="11064854" cy="512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025DF3-B8E4-2184-0CB5-73E7F29B198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3007912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D979A68-C884-D50A-556A-76DF875117FF}"/>
              </a:ext>
            </a:extLst>
          </p:cNvPr>
          <p:cNvSpPr/>
          <p:nvPr/>
        </p:nvSpPr>
        <p:spPr>
          <a:xfrm>
            <a:off x="2919749" y="1773000"/>
            <a:ext cx="5864878" cy="1656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5C42F9E-1A55-320B-E0C2-405F186175B0}"/>
              </a:ext>
            </a:extLst>
          </p:cNvPr>
          <p:cNvSpPr/>
          <p:nvPr/>
        </p:nvSpPr>
        <p:spPr>
          <a:xfrm>
            <a:off x="2902575" y="4148025"/>
            <a:ext cx="6114400" cy="1440000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9723B3-6A71-1692-ED4A-98562D068C60}"/>
              </a:ext>
            </a:extLst>
          </p:cNvPr>
          <p:cNvSpPr/>
          <p:nvPr/>
        </p:nvSpPr>
        <p:spPr>
          <a:xfrm>
            <a:off x="2832061" y="3539681"/>
            <a:ext cx="5029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支撑向量机算法的损失函数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A8D8C9-2D3A-11C0-DC15-BD37548576BB}"/>
                  </a:ext>
                </a:extLst>
              </p:cNvPr>
              <p:cNvSpPr/>
              <p:nvPr/>
            </p:nvSpPr>
            <p:spPr>
              <a:xfrm>
                <a:off x="3002518" y="4253342"/>
                <a:ext cx="37153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𝑆𝑉𝑀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max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⁡(0,1−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A8D8C9-2D3A-11C0-DC15-BD3754857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18" y="4253342"/>
                <a:ext cx="371531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A06A76-1DBE-40F4-BFDB-0F08D9EA2F08}"/>
                  </a:ext>
                </a:extLst>
              </p:cNvPr>
              <p:cNvSpPr/>
              <p:nvPr/>
            </p:nvSpPr>
            <p:spPr>
              <a:xfrm>
                <a:off x="3159980" y="1856001"/>
                <a:ext cx="26778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)≥1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A06A76-1DBE-40F4-BFDB-0F08D9EA2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80" y="1856001"/>
                <a:ext cx="2677848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EB12C9-5117-DC98-EE48-F0EF4D54C03F}"/>
                  </a:ext>
                </a:extLst>
              </p:cNvPr>
              <p:cNvSpPr/>
              <p:nvPr/>
            </p:nvSpPr>
            <p:spPr>
              <a:xfrm>
                <a:off x="3187386" y="2334730"/>
                <a:ext cx="14823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EB12C9-5117-DC98-EE48-F0EF4D54C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386" y="2334730"/>
                <a:ext cx="1482393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EC630BD-9F14-5537-3A47-9651D2631CB1}"/>
                  </a:ext>
                </a:extLst>
              </p:cNvPr>
              <p:cNvSpPr/>
              <p:nvPr/>
            </p:nvSpPr>
            <p:spPr>
              <a:xfrm>
                <a:off x="3215676" y="2838651"/>
                <a:ext cx="1979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1−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EC630BD-9F14-5537-3A47-9651D2631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76" y="2838651"/>
                <a:ext cx="1979773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200721-2680-EC87-0972-FD9AA8FA6C9C}"/>
                  </a:ext>
                </a:extLst>
              </p:cNvPr>
              <p:cNvSpPr/>
              <p:nvPr/>
            </p:nvSpPr>
            <p:spPr>
              <a:xfrm>
                <a:off x="3016247" y="4847545"/>
                <a:ext cx="4415952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𝑆𝑉𝑀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≥0</m:t>
                          </m:r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200721-2680-EC87-0972-FD9AA8FA6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247" y="4847545"/>
                <a:ext cx="4415952" cy="629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C3A12206-190F-0457-0706-766DC32BC168}"/>
              </a:ext>
            </a:extLst>
          </p:cNvPr>
          <p:cNvSpPr/>
          <p:nvPr/>
        </p:nvSpPr>
        <p:spPr>
          <a:xfrm>
            <a:off x="7190039" y="4905479"/>
            <a:ext cx="1770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zh-CN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增广后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2800" b="0" i="1" u="none" strike="noStrike" kern="0" cap="none" spc="0" normalizeH="0" baseline="0" noProof="0" dirty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231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87C03B-F719-BA31-6B33-66DC8244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2" y="1311741"/>
            <a:ext cx="10816225" cy="48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083D64-E839-91DF-FA77-AA539B1B465B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AD166-8E28-1026-ECCE-CCCEFB1A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2" y="1251931"/>
            <a:ext cx="11351025" cy="46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2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266981" y="3543371"/>
            <a:ext cx="3590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对偶支撑向量机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#06</a:t>
            </a:r>
          </a:p>
        </p:txBody>
      </p:sp>
    </p:spTree>
    <p:extLst>
      <p:ext uri="{BB962C8B-B14F-4D97-AF65-F5344CB8AC3E}">
        <p14:creationId xmlns:p14="http://schemas.microsoft.com/office/powerpoint/2010/main" val="1338266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175B-692A-4812-D84E-66AC41116EF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D357C-F019-3E73-F6FD-2A73ABBA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9" y="1123261"/>
            <a:ext cx="11224413" cy="50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175B-692A-4812-D84E-66AC41116EF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对偶支撑向量机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34D7A8-7EB8-2432-D67D-EFD06271E7AA}"/>
              </a:ext>
            </a:extLst>
          </p:cNvPr>
          <p:cNvSpPr/>
          <p:nvPr/>
        </p:nvSpPr>
        <p:spPr>
          <a:xfrm>
            <a:off x="53671" y="1521000"/>
            <a:ext cx="5545155" cy="1908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0F1F26-EE9B-A8DA-53EE-8D68AE8296FE}"/>
                  </a:ext>
                </a:extLst>
              </p:cNvPr>
              <p:cNvSpPr txBox="1"/>
              <p:nvPr/>
            </p:nvSpPr>
            <p:spPr>
              <a:xfrm>
                <a:off x="1968631" y="1675938"/>
                <a:ext cx="209666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</m:mr>
                          </m:m>
                        </m:e>
                      </m:fun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0F1F26-EE9B-A8DA-53EE-8D68AE82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31" y="1675938"/>
                <a:ext cx="209666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76AE77-8108-ACE3-8298-445C5C618A93}"/>
                  </a:ext>
                </a:extLst>
              </p:cNvPr>
              <p:cNvSpPr txBox="1"/>
              <p:nvPr/>
            </p:nvSpPr>
            <p:spPr>
              <a:xfrm>
                <a:off x="1064040" y="2476008"/>
                <a:ext cx="4612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𝑆𝑢𝑏𝑗𝑒𝑐𝑡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≥1</m:t>
                            </m:r>
                          </m:e>
                        </m:mr>
                      </m:m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76AE77-8108-ACE3-8298-445C5C618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40" y="2476008"/>
                <a:ext cx="4612032" cy="369332"/>
              </a:xfrm>
              <a:prstGeom prst="rect">
                <a:avLst/>
              </a:prstGeom>
              <a:blipFill>
                <a:blip r:embed="rId4"/>
                <a:stretch>
                  <a:fillRect l="-265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F0C914-EF67-505F-DEFB-D1237737BC1E}"/>
                  </a:ext>
                </a:extLst>
              </p:cNvPr>
              <p:cNvSpPr/>
              <p:nvPr/>
            </p:nvSpPr>
            <p:spPr>
              <a:xfrm>
                <a:off x="3094935" y="2953939"/>
                <a:ext cx="25038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𝑓𝑜𝑟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=1,2,…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F0C914-EF67-505F-DEFB-D1237737B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35" y="2953939"/>
                <a:ext cx="250389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363A47-F7A6-EB9F-ECA8-0AAC0B976027}"/>
              </a:ext>
            </a:extLst>
          </p:cNvPr>
          <p:cNvSpPr/>
          <p:nvPr/>
        </p:nvSpPr>
        <p:spPr>
          <a:xfrm>
            <a:off x="5676072" y="1521000"/>
            <a:ext cx="6462257" cy="1908000"/>
          </a:xfrm>
          <a:prstGeom prst="roundRect">
            <a:avLst/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0">
                <a:extLst>
                  <a:ext uri="{FF2B5EF4-FFF2-40B4-BE49-F238E27FC236}">
                    <a16:creationId xmlns:a16="http://schemas.microsoft.com/office/drawing/2014/main" id="{C766B712-6C3C-F591-4743-8589BC3B32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0254" y="1609973"/>
                <a:ext cx="54395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kern="0" dirty="0">
                    <a:solidFill>
                      <a:srgbClr val="0000FF"/>
                    </a:solidFill>
                    <a:latin typeface="Arial" charset="0"/>
                  </a:rPr>
                  <a:t>用</a:t>
                </a:r>
                <a:r>
                  <a:rPr lang="en-US" altLang="zh-CN" sz="2400" kern="0" dirty="0">
                    <a:solidFill>
                      <a:srgbClr val="0000FF"/>
                    </a:solidFill>
                    <a:latin typeface="Arial" charset="0"/>
                  </a:rPr>
                  <a:t>Lagrange</a:t>
                </a:r>
                <a:r>
                  <a:rPr lang="zh-CN" altLang="en-US" sz="2400" kern="0" dirty="0">
                    <a:solidFill>
                      <a:srgbClr val="0000FF"/>
                    </a:solidFill>
                    <a:latin typeface="Arial" charset="0"/>
                  </a:rPr>
                  <a:t>乘子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rgbClr val="7030A0"/>
                    </a:solidFill>
                    <a:latin typeface="Arial" charset="0"/>
                  </a:rPr>
                  <a:t> 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</a:rPr>
                  <a:t>构造</a:t>
                </a:r>
                <a:r>
                  <a:rPr lang="en-US" altLang="zh-CN" sz="2400" kern="0" dirty="0">
                    <a:solidFill>
                      <a:srgbClr val="0000FF"/>
                    </a:solidFill>
                    <a:latin typeface="Arial" charset="0"/>
                  </a:rPr>
                  <a:t>Lagrange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</a:rPr>
                  <a:t>函数</a:t>
                </a:r>
                <a:endParaRPr kumimoji="0" lang="en-US" sz="240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8" name="TextBox 20">
                <a:extLst>
                  <a:ext uri="{FF2B5EF4-FFF2-40B4-BE49-F238E27FC236}">
                    <a16:creationId xmlns:a16="http://schemas.microsoft.com/office/drawing/2014/main" id="{C766B712-6C3C-F591-4743-8589BC3B3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0254" y="1609973"/>
                <a:ext cx="5439506" cy="461665"/>
              </a:xfrm>
              <a:prstGeom prst="rect">
                <a:avLst/>
              </a:prstGeom>
              <a:blipFill>
                <a:blip r:embed="rId6"/>
                <a:stretch>
                  <a:fillRect l="-1682" t="-11842" r="-1457" b="-302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07B8117-BF59-F58F-EA55-FCCC1F5E6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81" y="3708461"/>
            <a:ext cx="5455591" cy="1089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6BBA88C-C662-B215-E240-AE292C79124A}"/>
                  </a:ext>
                </a:extLst>
              </p:cNvPr>
              <p:cNvSpPr/>
              <p:nvPr/>
            </p:nvSpPr>
            <p:spPr>
              <a:xfrm>
                <a:off x="5480365" y="2095263"/>
                <a:ext cx="685367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6BBA88C-C662-B215-E240-AE292C791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365" y="2095263"/>
                <a:ext cx="6853671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07AB036-D5B4-0EB4-0F65-4AB22551CC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729"/>
          <a:stretch/>
        </p:blipFill>
        <p:spPr>
          <a:xfrm>
            <a:off x="126261" y="4798077"/>
            <a:ext cx="10837788" cy="10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175B-692A-4812-D84E-66AC41116EF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对偶支撑向量机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A05904-BA19-3F14-F8AF-41551C02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57" y="1035145"/>
            <a:ext cx="9291286" cy="41706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FE170-6E4A-3FE8-5156-19EDB231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4169"/>
            <a:ext cx="12192000" cy="8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175B-692A-4812-D84E-66AC41116EF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核函数支撑向量机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38206-8FA5-D2AD-9436-751887BE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8" y="1298051"/>
            <a:ext cx="11347152" cy="48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175B-692A-4812-D84E-66AC41116EF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核函数支撑向量机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45790-D438-02E2-724E-44DCC584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204"/>
            <a:ext cx="12192000" cy="54536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B41FB3-1413-8AFE-E176-61AF4D82F395}"/>
              </a:ext>
            </a:extLst>
          </p:cNvPr>
          <p:cNvSpPr txBox="1"/>
          <p:nvPr/>
        </p:nvSpPr>
        <p:spPr>
          <a:xfrm>
            <a:off x="6861068" y="1107204"/>
            <a:ext cx="490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高维做内积，低维算核函数</a:t>
            </a:r>
          </a:p>
        </p:txBody>
      </p:sp>
    </p:spTree>
    <p:extLst>
      <p:ext uri="{BB962C8B-B14F-4D97-AF65-F5344CB8AC3E}">
        <p14:creationId xmlns:p14="http://schemas.microsoft.com/office/powerpoint/2010/main" val="3194885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79944" y="3543371"/>
            <a:ext cx="25648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多类别分类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#07</a:t>
            </a:r>
          </a:p>
        </p:txBody>
      </p:sp>
    </p:spTree>
    <p:extLst>
      <p:ext uri="{BB962C8B-B14F-4D97-AF65-F5344CB8AC3E}">
        <p14:creationId xmlns:p14="http://schemas.microsoft.com/office/powerpoint/2010/main" val="152395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538669-BD98-A5F9-0C2C-C43221F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72" y="1245793"/>
            <a:ext cx="9503324" cy="48396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6CDF4D-6A0A-6B39-FB4A-E768738088CA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28F55A-C4CB-0879-705A-7783A564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283"/>
            <a:ext cx="12192000" cy="54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94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C8D66-D08C-1DA1-467B-7BA6D302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386"/>
            <a:ext cx="12192000" cy="54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13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38B45-253B-DDF2-CDAD-06886FC7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79" y="1898830"/>
            <a:ext cx="9177435" cy="26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55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FFF76-1464-763A-6FB4-5B246335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55" y="1029479"/>
            <a:ext cx="10181138" cy="5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9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5B8EB8-6DA6-C5BA-8EC9-9F5B65D1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885"/>
            <a:ext cx="12192000" cy="54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1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E75DB3-1A9D-4EC7-F0E5-524979D51EDD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4D4AF-77CE-F7B2-1F79-2C643EDC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30" y="1765738"/>
            <a:ext cx="4495012" cy="3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3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754027" y="3543371"/>
            <a:ext cx="461664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神经网络到深度学习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#08</a:t>
            </a:r>
          </a:p>
        </p:txBody>
      </p:sp>
    </p:spTree>
    <p:extLst>
      <p:ext uri="{BB962C8B-B14F-4D97-AF65-F5344CB8AC3E}">
        <p14:creationId xmlns:p14="http://schemas.microsoft.com/office/powerpoint/2010/main" val="3431110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CD0941-6E56-C069-E496-97B9833A4E9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神经网络到深度学习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77769-5B77-01CD-73AC-6439425F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130"/>
            <a:ext cx="12192000" cy="55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CD0941-6E56-C069-E496-97B9833A4E9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神经网络到深度学习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F3BF55-35A1-6D36-6480-6C1EAC344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897"/>
            <a:ext cx="12192000" cy="56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6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CD0941-6E56-C069-E496-97B9833A4E9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神经网络到深度学习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57DAC-9DCD-5BDC-06D7-612B0D20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279"/>
            <a:ext cx="12192000" cy="54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1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8CD551-E4A7-5AA4-A117-7F0FAE75D863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5AC40-F983-5CB2-85B5-E7F2DCE9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03" y="1169913"/>
            <a:ext cx="6558868" cy="49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8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CD0941-6E56-C069-E496-97B9833A4E9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神经网络到深度学习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97356-6DF7-0D36-78DE-023BFCB0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" y="1882193"/>
            <a:ext cx="6374287" cy="370239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1BD9F72-8F0C-7861-9044-ED51B7306FA5}"/>
              </a:ext>
            </a:extLst>
          </p:cNvPr>
          <p:cNvSpPr/>
          <p:nvPr/>
        </p:nvSpPr>
        <p:spPr>
          <a:xfrm>
            <a:off x="8653047" y="2448629"/>
            <a:ext cx="1687651" cy="16876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2DD0F4A-5B2D-AA38-CD84-D2B7D363208C}"/>
              </a:ext>
            </a:extLst>
          </p:cNvPr>
          <p:cNvCxnSpPr>
            <a:cxnSpLocks/>
            <a:stCxn id="6" idx="2"/>
            <a:endCxn id="6" idx="6"/>
          </p:cNvCxnSpPr>
          <p:nvPr/>
        </p:nvCxnSpPr>
        <p:spPr>
          <a:xfrm>
            <a:off x="8653047" y="3292455"/>
            <a:ext cx="1687651" cy="0"/>
          </a:xfrm>
          <a:prstGeom prst="line">
            <a:avLst/>
          </a:prstGeom>
          <a:ln w="28575">
            <a:solidFill>
              <a:srgbClr val="3D1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95F1A1D-A715-5361-FFE4-60673447BB40}"/>
              </a:ext>
            </a:extLst>
          </p:cNvPr>
          <p:cNvCxnSpPr/>
          <p:nvPr/>
        </p:nvCxnSpPr>
        <p:spPr>
          <a:xfrm flipV="1">
            <a:off x="8070040" y="4062636"/>
            <a:ext cx="1006454" cy="15219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D8EDDF0-6330-7873-884A-752EA6FD37F8}"/>
              </a:ext>
            </a:extLst>
          </p:cNvPr>
          <p:cNvCxnSpPr>
            <a:cxnSpLocks/>
          </p:cNvCxnSpPr>
          <p:nvPr/>
        </p:nvCxnSpPr>
        <p:spPr>
          <a:xfrm flipH="1" flipV="1">
            <a:off x="9880430" y="4062636"/>
            <a:ext cx="1245793" cy="15219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DE1C13D-2BB8-75BF-DDE1-2C40EEE29013}"/>
              </a:ext>
            </a:extLst>
          </p:cNvPr>
          <p:cNvCxnSpPr>
            <a:cxnSpLocks/>
          </p:cNvCxnSpPr>
          <p:nvPr/>
        </p:nvCxnSpPr>
        <p:spPr>
          <a:xfrm flipV="1">
            <a:off x="9496872" y="631033"/>
            <a:ext cx="0" cy="1817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A543E8-5C25-941F-BA46-278A0D565E34}"/>
                  </a:ext>
                </a:extLst>
              </p:cNvPr>
              <p:cNvSpPr txBox="1"/>
              <p:nvPr/>
            </p:nvSpPr>
            <p:spPr>
              <a:xfrm>
                <a:off x="9104110" y="5052210"/>
                <a:ext cx="785524" cy="444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kern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kern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A543E8-5C25-941F-BA46-278A0D56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110" y="5052210"/>
                <a:ext cx="785524" cy="444930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743C1CD-5563-8AF9-3080-6B6B11A7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588" y="3429000"/>
            <a:ext cx="1589461" cy="59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2F94D6-619B-E4DD-17CD-B8E0DE6161DA}"/>
                  </a:ext>
                </a:extLst>
              </p:cNvPr>
              <p:cNvSpPr/>
              <p:nvPr/>
            </p:nvSpPr>
            <p:spPr>
              <a:xfrm>
                <a:off x="7018048" y="3083100"/>
                <a:ext cx="8659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  <m:brk m:alnAt="7"/>
                        </m:rPr>
                        <a:rPr lang="en-US" altLang="zh-CN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2F94D6-619B-E4DD-17CD-B8E0DE61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48" y="3083100"/>
                <a:ext cx="8659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弧形 23">
            <a:extLst>
              <a:ext uri="{FF2B5EF4-FFF2-40B4-BE49-F238E27FC236}">
                <a16:creationId xmlns:a16="http://schemas.microsoft.com/office/drawing/2014/main" id="{E2A81E84-6268-0687-441D-42C6992F3FFE}"/>
              </a:ext>
            </a:extLst>
          </p:cNvPr>
          <p:cNvSpPr/>
          <p:nvPr/>
        </p:nvSpPr>
        <p:spPr>
          <a:xfrm rot="10800000">
            <a:off x="8116067" y="2795364"/>
            <a:ext cx="497090" cy="103713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9492CE-62FC-1F9F-E91E-BD289553220D}"/>
                  </a:ext>
                </a:extLst>
              </p:cNvPr>
              <p:cNvSpPr txBox="1"/>
              <p:nvPr/>
            </p:nvSpPr>
            <p:spPr>
              <a:xfrm>
                <a:off x="9567448" y="1531165"/>
                <a:ext cx="785524" cy="444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kern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kern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9492CE-62FC-1F9F-E91E-BD289553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448" y="1531165"/>
                <a:ext cx="785524" cy="444930"/>
              </a:xfrm>
              <a:prstGeom prst="rect">
                <a:avLst/>
              </a:prstGeom>
              <a:blipFill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090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CD0941-6E56-C069-E496-97B9833A4E90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神经网络到深度学习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25595-4355-FC9D-C7F6-13CE9169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009775"/>
            <a:ext cx="105251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6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23467" y="3543371"/>
            <a:ext cx="307776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卷积神经网络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#09</a:t>
            </a:r>
          </a:p>
        </p:txBody>
      </p:sp>
    </p:spTree>
    <p:extLst>
      <p:ext uri="{BB962C8B-B14F-4D97-AF65-F5344CB8AC3E}">
        <p14:creationId xmlns:p14="http://schemas.microsoft.com/office/powerpoint/2010/main" val="19262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F05E39-148B-D780-003E-537298BA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06" y="1370142"/>
            <a:ext cx="10483385" cy="45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5684B0-2065-2AAD-4D26-7EDB3FF7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3" y="1346599"/>
            <a:ext cx="11034169" cy="45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14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905B76-060A-D013-E0E2-729B678D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73" y="1301025"/>
            <a:ext cx="9529058" cy="48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97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622818-D71F-FC7D-B1E2-FB311DC1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48" y="4125640"/>
            <a:ext cx="8346201" cy="1923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1EE3C-EAA4-9EC8-73BF-55C3DF14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550" y="969632"/>
            <a:ext cx="6176164" cy="31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46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926CC-5E73-8B1D-4AF3-A206343F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10" y="966550"/>
            <a:ext cx="8948803" cy="54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4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36429" y="3543371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聚类分析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#10</a:t>
            </a:r>
          </a:p>
        </p:txBody>
      </p:sp>
    </p:spTree>
    <p:extLst>
      <p:ext uri="{BB962C8B-B14F-4D97-AF65-F5344CB8AC3E}">
        <p14:creationId xmlns:p14="http://schemas.microsoft.com/office/powerpoint/2010/main" val="1621515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1AC97-5E26-A149-DA54-11EDD8C1D39C}"/>
              </a:ext>
            </a:extLst>
          </p:cNvPr>
          <p:cNvSpPr txBox="1"/>
          <p:nvPr/>
        </p:nvSpPr>
        <p:spPr>
          <a:xfrm>
            <a:off x="391228" y="1091812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B49B8"/>
                </a:solidFill>
                <a:latin typeface="宋体" pitchFamily="2" charset="-122"/>
                <a:ea typeface="宋体" pitchFamily="2" charset="-122"/>
              </a:rPr>
              <a:t>K-</a:t>
            </a:r>
            <a:r>
              <a:rPr lang="zh-CN" altLang="zh-CN" sz="2400" b="1" dirty="0">
                <a:solidFill>
                  <a:srgbClr val="9B49B8"/>
                </a:solidFill>
                <a:latin typeface="宋体" pitchFamily="2" charset="-122"/>
                <a:ea typeface="宋体" pitchFamily="2" charset="-122"/>
              </a:rPr>
              <a:t>均值聚类算法</a:t>
            </a:r>
            <a:r>
              <a:rPr lang="zh-CN" altLang="en-US" sz="2400" b="1" dirty="0">
                <a:solidFill>
                  <a:srgbClr val="9B49B8"/>
                </a:solidFill>
                <a:latin typeface="宋体" pitchFamily="2" charset="-122"/>
                <a:ea typeface="宋体" pitchFamily="2" charset="-122"/>
              </a:rPr>
              <a:t>（分割式分类方法）</a:t>
            </a:r>
            <a:endParaRPr lang="zh-CN" altLang="en-US" sz="2400" b="1" dirty="0">
              <a:solidFill>
                <a:srgbClr val="9B49B8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8BF66C-4D37-FB38-8988-A44F4537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13" y="1826833"/>
            <a:ext cx="7924106" cy="46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8EC1E5-20EE-01A9-6309-66318C3E737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AB23E4-89FD-EAD8-06C3-8FAE53E6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73" y="898130"/>
            <a:ext cx="11609454" cy="55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7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AADEBF-552D-7FD7-4911-25135EEB2845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04" y="1039808"/>
            <a:ext cx="9144000" cy="54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5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5045055" y="3559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827799" y="1935734"/>
            <a:ext cx="2679700" cy="812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[</a:t>
            </a:r>
            <a:r>
              <a:rPr lang="zh-CN" altLang="en-US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感谢聆听</a:t>
            </a:r>
            <a:r>
              <a:rPr lang="en-US" altLang="zh-CN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]</a:t>
            </a: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38641" y="2967512"/>
            <a:ext cx="154051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THANKS</a:t>
            </a:r>
            <a:endParaRPr lang="zh-CN" altLang="en-US" sz="3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13BA8A-5CA5-3EB4-944A-D994A375ECAF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175225-3DA7-ED2F-4C2F-D8899D44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0" y="1637842"/>
            <a:ext cx="11494438" cy="22457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751932-9B7F-70D3-B653-E1402A19A18D}"/>
              </a:ext>
            </a:extLst>
          </p:cNvPr>
          <p:cNvSpPr txBox="1"/>
          <p:nvPr/>
        </p:nvSpPr>
        <p:spPr>
          <a:xfrm>
            <a:off x="1215108" y="4612572"/>
            <a:ext cx="10027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B49B8"/>
                </a:solidFill>
              </a:rPr>
              <a:t>当正样本被分错时，就应该加大</a:t>
            </a:r>
            <a:r>
              <a:rPr lang="en-US" altLang="zh-CN" sz="2400" dirty="0">
                <a:solidFill>
                  <a:srgbClr val="9B49B8"/>
                </a:solidFill>
              </a:rPr>
              <a:t>W</a:t>
            </a:r>
            <a:r>
              <a:rPr lang="zh-CN" altLang="en-US" sz="2400" dirty="0">
                <a:solidFill>
                  <a:srgbClr val="9B49B8"/>
                </a:solidFill>
              </a:rPr>
              <a:t>和</a:t>
            </a:r>
            <a:r>
              <a:rPr lang="en-US" altLang="zh-CN" sz="2400" dirty="0">
                <a:solidFill>
                  <a:srgbClr val="9B49B8"/>
                </a:solidFill>
              </a:rPr>
              <a:t>X</a:t>
            </a:r>
            <a:r>
              <a:rPr lang="zh-CN" altLang="en-US" sz="2400" dirty="0">
                <a:solidFill>
                  <a:srgbClr val="9B49B8"/>
                </a:solidFill>
              </a:rPr>
              <a:t>之间的相似度，相似度趋向于正值</a:t>
            </a:r>
            <a:endParaRPr lang="en-US" altLang="zh-CN" sz="2400" dirty="0">
              <a:solidFill>
                <a:srgbClr val="9B49B8"/>
              </a:solidFill>
            </a:endParaRPr>
          </a:p>
          <a:p>
            <a:endParaRPr lang="en-US" altLang="zh-CN" sz="2400" dirty="0">
              <a:solidFill>
                <a:srgbClr val="9B49B8"/>
              </a:solidFill>
            </a:endParaRPr>
          </a:p>
          <a:p>
            <a:r>
              <a:rPr lang="zh-CN" altLang="en-US" sz="2400" dirty="0">
                <a:solidFill>
                  <a:srgbClr val="9B49B8"/>
                </a:solidFill>
              </a:rPr>
              <a:t>当负样本被分错时，就应该降低</a:t>
            </a:r>
            <a:r>
              <a:rPr lang="en-US" altLang="zh-CN" sz="2400" dirty="0">
                <a:solidFill>
                  <a:srgbClr val="9B49B8"/>
                </a:solidFill>
              </a:rPr>
              <a:t>W</a:t>
            </a:r>
            <a:r>
              <a:rPr lang="zh-CN" altLang="en-US" sz="2400" dirty="0">
                <a:solidFill>
                  <a:srgbClr val="9B49B8"/>
                </a:solidFill>
              </a:rPr>
              <a:t>和</a:t>
            </a:r>
            <a:r>
              <a:rPr lang="en-US" altLang="zh-CN" sz="2400" dirty="0">
                <a:solidFill>
                  <a:srgbClr val="9B49B8"/>
                </a:solidFill>
              </a:rPr>
              <a:t>X</a:t>
            </a:r>
            <a:r>
              <a:rPr lang="zh-CN" altLang="en-US" sz="2400" dirty="0">
                <a:solidFill>
                  <a:srgbClr val="9B49B8"/>
                </a:solidFill>
              </a:rPr>
              <a:t>之间的相似度，相似度趋向于负值</a:t>
            </a:r>
          </a:p>
        </p:txBody>
      </p:sp>
    </p:spTree>
    <p:extLst>
      <p:ext uri="{BB962C8B-B14F-4D97-AF65-F5344CB8AC3E}">
        <p14:creationId xmlns:p14="http://schemas.microsoft.com/office/powerpoint/2010/main" val="357892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BC41D8-50CB-C256-38B0-3E8D5E878468}"/>
                  </a:ext>
                </a:extLst>
              </p:cNvPr>
              <p:cNvSpPr txBox="1"/>
              <p:nvPr/>
            </p:nvSpPr>
            <p:spPr>
              <a:xfrm>
                <a:off x="509364" y="1141241"/>
                <a:ext cx="11383973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假设训练样本集为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3,3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4,3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使用感知器算法设计分类面，并判断测试样本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(0,1)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属于哪个类别。</a:t>
                </a:r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BC41D8-50CB-C256-38B0-3E8D5E87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4" y="1141241"/>
                <a:ext cx="11383973" cy="926023"/>
              </a:xfrm>
              <a:prstGeom prst="rect">
                <a:avLst/>
              </a:prstGeom>
              <a:blipFill>
                <a:blip r:embed="rId3"/>
                <a:stretch>
                  <a:fillRect l="-857" t="-5263" r="-3482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C60E1CD-C9B2-C2AD-0CF9-A47F6A117D1E}"/>
              </a:ext>
            </a:extLst>
          </p:cNvPr>
          <p:cNvSpPr txBox="1"/>
          <p:nvPr/>
        </p:nvSpPr>
        <p:spPr>
          <a:xfrm>
            <a:off x="3338481" y="190244"/>
            <a:ext cx="517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5C9E4-590F-F988-C0AE-3F1AD3BB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2790487"/>
            <a:ext cx="106013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11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8fc2e5-1422-4eeb-ac4a-0cf75162796e"/>
  <p:tag name="COMMONDATA" val="eyJoZGlkIjoiMjM4NjNhYWJhODI3OGM2OTYzNTQ5YmU2MGE2MjE1M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587</Words>
  <Application>Microsoft Office PowerPoint</Application>
  <PresentationFormat>宽屏</PresentationFormat>
  <Paragraphs>131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Calibri</vt:lpstr>
      <vt:lpstr>微软雅黑</vt:lpstr>
      <vt:lpstr>Wingdings</vt:lpstr>
      <vt:lpstr>Cambria Math</vt:lpstr>
      <vt:lpstr>HarmonyOS Sans SC Medium</vt:lpstr>
      <vt:lpstr>宋体</vt:lpstr>
      <vt:lpstr>Arial</vt:lpstr>
      <vt:lpstr>HarmonyOS Sans SC Black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博 陈</cp:lastModifiedBy>
  <cp:revision>13</cp:revision>
  <dcterms:created xsi:type="dcterms:W3CDTF">2023-05-07T15:01:00Z</dcterms:created>
  <dcterms:modified xsi:type="dcterms:W3CDTF">2024-09-11T10:32:44Z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E19160E915244A9C80378CE11DE9322F_13</vt:lpwstr>
  </property>
  <property fmtid="{D5CDD505-2E9C-101B-9397-08002B2CF9AE}" pid="3" name="KSOProductBuildVer">
    <vt:lpwstr>2052-11.1.0.14309</vt:lpwstr>
  </property>
</Properties>
</file>